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  <p:sldMasterId id="2147483664" r:id="rId4"/>
    <p:sldMasterId id="2147483665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5" autoAdjust="0"/>
  </p:normalViewPr>
  <p:slideViewPr>
    <p:cSldViewPr snapToGrid="0">
      <p:cViewPr varScale="1">
        <p:scale>
          <a:sx n="94" d="100"/>
          <a:sy n="94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ca828c0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ca828c0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9ca828c020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cdc26d6db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SEAD  - Social Emotional Academic Development</a:t>
            </a:r>
            <a:endParaRPr/>
          </a:p>
        </p:txBody>
      </p:sp>
      <p:sp>
        <p:nvSpPr>
          <p:cNvPr id="212" name="Google Shape;212;g9cdc26d6db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cdc26d6db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cdc26d6db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9cdc26d6db_3_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cdc26d6db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cdc26d6db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1" name="Google Shape;141;g9cdc26d6db_3_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cdc26d6db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cdc26d6db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cdc26d6db_3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cdc26d6db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cdc26d6db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55" name="Google Shape;155;g9cdc26d6db_3_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cdc26d6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9cdc26d6d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an overview of our enrollment process and each step will be discussed in detail in the next four slides.</a:t>
            </a: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ca828c0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ca828c0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9ca828c020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03835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575050" y="1276352"/>
            <a:ext cx="5111750" cy="331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57209" y="1276352"/>
            <a:ext cx="3008313" cy="331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None/>
              <a:defRPr sz="14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253731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None/>
              <a:defRPr sz="2400" b="1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None/>
              <a:defRPr sz="20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457200" y="1733550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3"/>
          </p:nvPr>
        </p:nvSpPr>
        <p:spPr>
          <a:xfrm>
            <a:off x="4648208" y="1253731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None/>
              <a:defRPr sz="2400" b="1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None/>
              <a:defRPr sz="20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4"/>
          </p:nvPr>
        </p:nvSpPr>
        <p:spPr>
          <a:xfrm>
            <a:off x="4648208" y="1733550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4038600" cy="331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•"/>
              <a:defRPr sz="28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4648200" y="1276349"/>
            <a:ext cx="4038600" cy="331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•"/>
              <a:defRPr sz="28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000" b="1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1710" y="44503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1171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1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2pPr>
            <a:lvl3pPr lvl="2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3pPr>
            <a:lvl4pPr lvl="3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4pPr>
            <a:lvl5pPr lvl="4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5pPr>
            <a:lvl6pPr lvl="5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6pPr>
            <a:lvl7pPr lvl="6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7pPr>
            <a:lvl8pPr lvl="7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8pPr>
            <a:lvl9pPr lvl="8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311710" y="44503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1171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832408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2913062" y="-1179513"/>
            <a:ext cx="33178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>
            <a:spLocks noGrp="1"/>
          </p:cNvSpPr>
          <p:nvPr>
            <p:ph type="pic" idx="2"/>
          </p:nvPr>
        </p:nvSpPr>
        <p:spPr>
          <a:xfrm>
            <a:off x="1792288" y="1276353"/>
            <a:ext cx="5486400" cy="226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None/>
              <a:defRPr sz="32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None/>
              <a:defRPr sz="14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19478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6350" y="1947862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F588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3">
            <a:alphaModFix/>
          </a:blip>
          <a:srcRect t="18830" b="16218"/>
          <a:stretch/>
        </p:blipFill>
        <p:spPr>
          <a:xfrm>
            <a:off x="1835150" y="82550"/>
            <a:ext cx="5486400" cy="1782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0" y="0"/>
            <a:ext cx="9144001" cy="1200150"/>
            <a:chOff x="0" y="0"/>
            <a:chExt cx="2147483647" cy="2147483647"/>
          </a:xfrm>
        </p:grpSpPr>
        <p:sp>
          <p:nvSpPr>
            <p:cNvPr id="25" name="Google Shape;25;p3"/>
            <p:cNvSpPr txBox="1"/>
            <p:nvPr/>
          </p:nvSpPr>
          <p:spPr>
            <a:xfrm>
              <a:off x="0" y="0"/>
              <a:ext cx="2147483647" cy="2147483463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Google Shape;26;p3"/>
            <p:cNvCxnSpPr/>
            <p:nvPr/>
          </p:nvCxnSpPr>
          <p:spPr>
            <a:xfrm>
              <a:off x="0" y="2147483647"/>
              <a:ext cx="2147483647" cy="0"/>
            </a:xfrm>
            <a:prstGeom prst="straightConnector1">
              <a:avLst/>
            </a:prstGeom>
            <a:noFill/>
            <a:ln w="38100" cap="flat" cmpd="sng">
              <a:solidFill>
                <a:srgbClr val="0F588B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pic>
          <p:nvPicPr>
            <p:cNvPr id="27" name="Google Shape;2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8181128" y="174525648"/>
              <a:ext cx="236223200" cy="179979581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0" y="0"/>
            <a:ext cx="9144001" cy="1200150"/>
            <a:chOff x="0" y="0"/>
            <a:chExt cx="2147483647" cy="2147483647"/>
          </a:xfrm>
        </p:grpSpPr>
        <p:sp>
          <p:nvSpPr>
            <p:cNvPr id="37" name="Google Shape;37;p5"/>
            <p:cNvSpPr txBox="1"/>
            <p:nvPr/>
          </p:nvSpPr>
          <p:spPr>
            <a:xfrm>
              <a:off x="0" y="0"/>
              <a:ext cx="2147483647" cy="2147483463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" name="Google Shape;38;p5"/>
            <p:cNvCxnSpPr/>
            <p:nvPr/>
          </p:nvCxnSpPr>
          <p:spPr>
            <a:xfrm>
              <a:off x="0" y="2147483647"/>
              <a:ext cx="2147483647" cy="0"/>
            </a:xfrm>
            <a:prstGeom prst="straightConnector1">
              <a:avLst/>
            </a:prstGeom>
            <a:noFill/>
            <a:ln w="38100" cap="flat" cmpd="sng">
              <a:solidFill>
                <a:srgbClr val="0F588B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pic>
          <p:nvPicPr>
            <p:cNvPr id="39" name="Google Shape;3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8181128" y="174525648"/>
              <a:ext cx="236223200" cy="179979581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0" y="0"/>
            <a:ext cx="9144001" cy="1200150"/>
            <a:chOff x="0" y="0"/>
            <a:chExt cx="2147483647" cy="2147483647"/>
          </a:xfrm>
        </p:grpSpPr>
        <p:sp>
          <p:nvSpPr>
            <p:cNvPr id="48" name="Google Shape;48;p7"/>
            <p:cNvSpPr txBox="1"/>
            <p:nvPr/>
          </p:nvSpPr>
          <p:spPr>
            <a:xfrm>
              <a:off x="0" y="0"/>
              <a:ext cx="2147483647" cy="2147483463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" name="Google Shape;49;p7"/>
            <p:cNvCxnSpPr/>
            <p:nvPr/>
          </p:nvCxnSpPr>
          <p:spPr>
            <a:xfrm>
              <a:off x="0" y="2147483647"/>
              <a:ext cx="2147483647" cy="0"/>
            </a:xfrm>
            <a:prstGeom prst="straightConnector1">
              <a:avLst/>
            </a:prstGeom>
            <a:noFill/>
            <a:ln w="38100" cap="flat" cmpd="sng">
              <a:solidFill>
                <a:srgbClr val="0F588B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pic>
          <p:nvPicPr>
            <p:cNvPr id="50" name="Google Shape;5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8181128" y="174525648"/>
              <a:ext cx="236223200" cy="179979581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>
            <a:off x="0" y="0"/>
            <a:ext cx="9144001" cy="1200150"/>
            <a:chOff x="0" y="0"/>
            <a:chExt cx="2147483647" cy="2147483647"/>
          </a:xfrm>
        </p:grpSpPr>
        <p:sp>
          <p:nvSpPr>
            <p:cNvPr id="61" name="Google Shape;61;p9"/>
            <p:cNvSpPr txBox="1"/>
            <p:nvPr/>
          </p:nvSpPr>
          <p:spPr>
            <a:xfrm>
              <a:off x="0" y="0"/>
              <a:ext cx="2147483647" cy="2147483463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" name="Google Shape;62;p9"/>
            <p:cNvCxnSpPr/>
            <p:nvPr/>
          </p:nvCxnSpPr>
          <p:spPr>
            <a:xfrm>
              <a:off x="0" y="2147483647"/>
              <a:ext cx="2147483647" cy="0"/>
            </a:xfrm>
            <a:prstGeom prst="straightConnector1">
              <a:avLst/>
            </a:prstGeom>
            <a:noFill/>
            <a:ln w="38100" cap="flat" cmpd="sng">
              <a:solidFill>
                <a:srgbClr val="0F588B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pic>
          <p:nvPicPr>
            <p:cNvPr id="63" name="Google Shape;63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08181128" y="174525648"/>
              <a:ext cx="236223200" cy="179979581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v.org/apps/pages/index.jsp?uREC_ID=346576&amp;type=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v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ctrTitle"/>
          </p:nvPr>
        </p:nvSpPr>
        <p:spPr>
          <a:xfrm>
            <a:off x="685800" y="203835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b="1"/>
              <a:t>Addressing Equity: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endParaRPr sz="2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2800"/>
              <a:t>Build an Accepting School Culture</a:t>
            </a:r>
            <a:br>
              <a:rPr lang="en"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73152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28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Student Success Plans</a:t>
            </a:r>
            <a:br>
              <a:rPr lang="en" sz="28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257175" y="1314450"/>
            <a:ext cx="8575675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r>
              <a:rPr lang="en" sz="24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is a collaborative effort: 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r>
              <a:rPr lang="en" sz="24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When creating a Student Success Plan, these must be considered: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Barriers </a:t>
            </a:r>
            <a:endParaRPr sz="14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Review Historic Behavior Reports to implement classroom considerations and interventions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Support System (family, church, friends, school, community agencies)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14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" sz="1400" b="0" i="1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student’s </a:t>
            </a: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definition of success?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Who is the point of contact at the school for that student? 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community referrals need to be made? 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additional academic supports can be put into place for the student (tutoring, Special Ed or </a:t>
            </a:r>
            <a:endParaRPr sz="14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504 Eval., one-on- one teacher support, etc.)? 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6D6E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Needs Assessment </a:t>
            </a: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414950" y="1351025"/>
            <a:ext cx="82218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Sent out during first week of enrollment to the individual student and then school wide in the Fall and the Spring. Sent out as a Google Form.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Questions include: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Updating contact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Technology Needs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Does the student need any help accessing the following: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Food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Clothing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Housing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Internet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Mental Health or Substance Abuse Resources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Medical Insurance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Pregnant and/or Parenting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Does the student want a weekly meeting with the social worker?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304800" y="171450"/>
            <a:ext cx="8520112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Overcoming Barriers: 	</a:t>
            </a:r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304800" y="1385887"/>
            <a:ext cx="8520112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Community Agency Referrals</a:t>
            </a:r>
            <a:endParaRPr sz="1600" b="1" dirty="0">
              <a:solidFill>
                <a:srgbClr val="7F7F7F"/>
              </a:solidFill>
            </a:endParaRPr>
          </a:p>
          <a:p>
            <a:pPr marL="412750" indent="-285750">
              <a:buClr>
                <a:srgbClr val="7F7F7F"/>
              </a:buClr>
              <a:buSzPts val="1600"/>
            </a:pPr>
            <a:r>
              <a:rPr lang="en" sz="1600" dirty="0">
                <a:solidFill>
                  <a:srgbClr val="7F7F7F"/>
                </a:solidFill>
              </a:rPr>
              <a:t>Linking of services</a:t>
            </a:r>
            <a:endParaRPr sz="1600" dirty="0">
              <a:solidFill>
                <a:srgbClr val="7F7F7F"/>
              </a:solidFill>
            </a:endParaRPr>
          </a:p>
          <a:p>
            <a:pPr marL="412750" indent="-285750">
              <a:buClr>
                <a:srgbClr val="7F7F7F"/>
              </a:buClr>
              <a:buSzPts val="1600"/>
            </a:pPr>
            <a:r>
              <a:rPr lang="en" sz="1600" dirty="0">
                <a:solidFill>
                  <a:srgbClr val="7F7F7F"/>
                </a:solidFill>
              </a:rPr>
              <a:t>When possible, do a real person hand off</a:t>
            </a:r>
            <a:endParaRPr sz="1600" dirty="0">
              <a:solidFill>
                <a:srgbClr val="7F7F7F"/>
              </a:solidFill>
            </a:endParaRPr>
          </a:p>
          <a:p>
            <a:pPr marL="412750" indent="-285750">
              <a:buClr>
                <a:srgbClr val="7F7F7F"/>
              </a:buClr>
              <a:buSzPts val="1600"/>
            </a:pPr>
            <a:r>
              <a:rPr lang="en" sz="1600" dirty="0">
                <a:solidFill>
                  <a:srgbClr val="7F7F7F"/>
                </a:solidFill>
              </a:rPr>
              <a:t>Obtain a signed release of information </a:t>
            </a:r>
            <a:endParaRPr sz="1600" dirty="0">
              <a:solidFill>
                <a:srgbClr val="7F7F7F"/>
              </a:solidFill>
            </a:endParaRPr>
          </a:p>
          <a:p>
            <a:pPr marL="412750" indent="-285750">
              <a:buClr>
                <a:srgbClr val="7F7F7F"/>
              </a:buClr>
              <a:buSzPts val="1600"/>
            </a:pPr>
            <a:r>
              <a:rPr lang="en" sz="1600" dirty="0">
                <a:solidFill>
                  <a:srgbClr val="7F7F7F"/>
                </a:solidFill>
              </a:rPr>
              <a:t>Follow up on services</a:t>
            </a:r>
            <a:endParaRPr sz="1600" dirty="0">
              <a:solidFill>
                <a:srgbClr val="7F7F7F"/>
              </a:solidFill>
            </a:endParaRPr>
          </a:p>
          <a:p>
            <a:pPr marL="412750" indent="-285750">
              <a:buClr>
                <a:srgbClr val="7F7F7F"/>
              </a:buClr>
              <a:buSzPts val="1600"/>
            </a:pPr>
            <a:r>
              <a:rPr lang="en" sz="1600" dirty="0">
                <a:solidFill>
                  <a:srgbClr val="7F7F7F"/>
                </a:solidFill>
              </a:rPr>
              <a:t>Wrap Around Team Approach: Whole Person </a:t>
            </a:r>
            <a:endParaRPr sz="1600" dirty="0">
              <a:solidFill>
                <a:srgbClr val="7F7F7F"/>
              </a:solidFill>
            </a:endParaRPr>
          </a:p>
          <a:p>
            <a:pPr marL="412750" indent="-285750">
              <a:buClr>
                <a:srgbClr val="7F7F7F"/>
              </a:buClr>
              <a:buSzPts val="1600"/>
            </a:pPr>
            <a:r>
              <a:rPr lang="en" sz="1600" dirty="0">
                <a:solidFill>
                  <a:srgbClr val="7F7F7F"/>
                </a:solidFill>
              </a:rPr>
              <a:t>Consider proximity to the students address</a:t>
            </a:r>
            <a:endParaRPr sz="1600" dirty="0">
              <a:solidFill>
                <a:srgbClr val="7F7F7F"/>
              </a:solidFill>
            </a:endParaRPr>
          </a:p>
          <a:p>
            <a:pPr marL="1327150" lvl="1" indent="-285750">
              <a:buClr>
                <a:srgbClr val="7F7F7F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7F7F7F"/>
                </a:solidFill>
              </a:rPr>
              <a:t>More likely to follow through with services if it’s within walking distance, in the community they live in. </a:t>
            </a:r>
            <a:endParaRPr sz="1600" dirty="0">
              <a:solidFill>
                <a:srgbClr val="7F7F7F"/>
              </a:solidFill>
            </a:endParaRPr>
          </a:p>
          <a:p>
            <a:pPr marL="1327150" lvl="1" indent="-285750">
              <a:buClr>
                <a:srgbClr val="7F7F7F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7F7F7F"/>
                </a:solidFill>
              </a:rPr>
              <a:t>Consider language, gender, race. </a:t>
            </a:r>
            <a:endParaRPr sz="16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hlinkClick r:id="rId3"/>
              </a:rPr>
              <a:t>BANV: Student Support Services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04800" y="171450"/>
            <a:ext cx="8520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/>
              <a:t>Early Warning Indicators</a:t>
            </a:r>
            <a:r>
              <a:rPr lang="en"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304800" y="1385887"/>
            <a:ext cx="85200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C4043"/>
                </a:solidFill>
                <a:highlight>
                  <a:srgbClr val="FFFFFF"/>
                </a:highlight>
              </a:rPr>
              <a:t>Continuous Monitoring  Student Data: </a:t>
            </a:r>
            <a:endParaRPr sz="1800" b="1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857250" lvl="1" indent="-285750">
              <a:lnSpc>
                <a:spcPct val="115000"/>
              </a:lnSpc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Attendance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857250" lvl="1" indent="-285750">
              <a:lnSpc>
                <a:spcPct val="115000"/>
              </a:lnSpc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Changes in academic performance 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857250" lvl="1" indent="-285750">
              <a:lnSpc>
                <a:spcPct val="115000"/>
              </a:lnSpc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Changes in behavior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C4043"/>
                </a:solidFill>
                <a:highlight>
                  <a:srgbClr val="FFFFFF"/>
                </a:highlight>
              </a:rPr>
              <a:t>Initiates Interventions:</a:t>
            </a:r>
            <a:endParaRPr sz="1800" b="1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Social Work driven conversation instead of punitive, goal is to put services into place 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Re-engaging students who have dropped out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Student Support Team Meetings to develop SEAD interventions 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40250" y="225025"/>
            <a:ext cx="58392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Recruitment Efforts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514350" y="1135850"/>
            <a:ext cx="7436700" cy="3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Hiring practices include: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awareness of the demographics of our students and making efforts towards hiring a diverse staff who relate well with the student population and their families/guardians. 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desire to work with highly at-risk students.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Highly qualified in core content areas, licensed in multiple content areas, expertise with working with diverse student populations.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Staff trained in Trauma Informed Instruction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Onboarding includes Coaching/Mentoring opportunities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Professional learning opportunities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140250" y="225025"/>
            <a:ext cx="58392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Recruitment Efforts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278600" y="1318025"/>
            <a:ext cx="7993800" cy="3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Due to the unique alternative education qualifications of BANV students, the student population is diverse.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Recommendations by students, families, staff etc.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Referrals from Community Partners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CCSD/SPCSA/Private School personnel to discuss qualifying conditions, student support services, program etc. 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Clark County Juvenile Justice System (Probation, Parole, Harbor)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Department of Family Services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Community Service Organizations (NPHY, SNHD Programs, Residential Programs)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140250" y="225025"/>
            <a:ext cx="58392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Positive School Culture</a:t>
            </a:r>
            <a:endParaRPr dirty="0"/>
          </a:p>
        </p:txBody>
      </p:sp>
      <p:sp>
        <p:nvSpPr>
          <p:cNvPr id="151" name="Google Shape;151;p22"/>
          <p:cNvSpPr txBox="1"/>
          <p:nvPr/>
        </p:nvSpPr>
        <p:spPr>
          <a:xfrm>
            <a:off x="857250" y="1135850"/>
            <a:ext cx="79725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Model exceptional customer service skills to create a </a:t>
            </a:r>
            <a:r>
              <a:rPr lang="en" sz="1800" u="sng" dirty="0">
                <a:latin typeface="Calibri"/>
                <a:ea typeface="Calibri"/>
                <a:cs typeface="Calibri"/>
                <a:sym typeface="Calibri"/>
              </a:rPr>
              <a:t>welcoming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environment.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314450" lvl="2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Bilingual Enrollment Team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314450" lvl="2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Be supportive, flexible, positive, and non-judgemental during interactions.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prevention and de-escalating negative behaviors.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emphasis is placed on academic, social and emotional supports for students.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PBIS/MTSS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1445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Zero Tolerance Policies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40250" y="225025"/>
            <a:ext cx="58392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Partners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225025" y="1318025"/>
            <a:ext cx="860460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Fostering Relationships with Community Partners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Continued correspondence with agencies: assist with the transition for students, provide updates on student progress, etc.  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Head Start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NPHY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Harbor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Mentoring Programs with student preferences in mind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Resources/Referrals provided helps motivate students to attend school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Babies Bounty, early Head Start, transportation, hotspots, etc.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Partnership with Project150 for food, clothing, basic needs and special requests.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11150" y="2151062"/>
            <a:ext cx="85217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3200"/>
              <a:t>Early Identification of </a:t>
            </a:r>
            <a:r>
              <a:rPr lang="en" sz="32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At-Risk Students During the Enrollment Process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-7900" y="-7900"/>
            <a:ext cx="9144000" cy="515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198800" y="649174"/>
            <a:ext cx="2062200" cy="340466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20B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Application Submitted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Verify Eligibility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u="sng" dirty="0">
                <a:latin typeface="Calibri"/>
                <a:ea typeface="Calibri"/>
                <a:cs typeface="Calibri"/>
                <a:sym typeface="Calibri"/>
              </a:rPr>
              <a:t>Identifies: </a:t>
            </a:r>
            <a:endParaRPr sz="12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Credit Deficient, Court Supervision, Special Education, Expelled, Suspended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Academic Consultation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u="sng" dirty="0">
                <a:latin typeface="Calibri"/>
                <a:ea typeface="Calibri"/>
                <a:cs typeface="Calibri"/>
                <a:sym typeface="Calibri"/>
              </a:rPr>
              <a:t>Identifies: </a:t>
            </a:r>
            <a:endParaRPr sz="12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Housing, mental health,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criminal and behavioral health history, Pregnant/Parenting, etc. </a:t>
            </a:r>
            <a:endParaRPr sz="1100" dirty="0"/>
          </a:p>
        </p:txBody>
      </p:sp>
      <p:sp>
        <p:nvSpPr>
          <p:cNvPr id="170" name="Google Shape;170;p25"/>
          <p:cNvSpPr/>
          <p:nvPr/>
        </p:nvSpPr>
        <p:spPr>
          <a:xfrm>
            <a:off x="4336100" y="1395075"/>
            <a:ext cx="2103000" cy="309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75E5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Coach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course schedule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Plan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Tutoring schedule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House Leaders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Testing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Identifies: </a:t>
            </a:r>
            <a:endParaRPr sz="1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deficiencies, state mandated testing, barriers preventing academic success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6404750" y="1774950"/>
            <a:ext cx="2062200" cy="309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“Get to Know You” Questionnaire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 calls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Identifies: </a:t>
            </a: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factors, social, emotional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198800" y="0"/>
            <a:ext cx="8730600" cy="83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0B7C4"/>
          </a:solidFill>
          <a:ln w="9525" cap="flat" cmpd="sng">
            <a:solidFill>
              <a:srgbClr val="20B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Registration Form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2267450" y="431675"/>
            <a:ext cx="6668400" cy="79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4D58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Support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2267450" y="1024350"/>
            <a:ext cx="2062200" cy="3280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4D5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Worker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assessment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work services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Support Plan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Referral for Services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Identifies: </a:t>
            </a:r>
            <a:endParaRPr sz="1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deficiencies, pregnant, parenting, truancy, need for community services, counseling, homelessness, mental health and substance abuse concerns,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4329650" y="777300"/>
            <a:ext cx="4599900" cy="83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5E52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Orientation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6391850" y="1127500"/>
            <a:ext cx="2571000" cy="87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Engagement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52011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Student </a:t>
            </a:r>
            <a:r>
              <a:rPr lang="en"/>
              <a:t>Application 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112712" y="1428750"/>
            <a:ext cx="4460875" cy="354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Special Programs</a:t>
            </a:r>
            <a:endParaRPr sz="1800" b="1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 the student receiving Special Education Services?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Does the student have a Section 504 Accommodation Plan?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Has the student ever received English Language Learner services?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657725" y="1428750"/>
            <a:ext cx="4175125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 the student living in one of the following temporary situations due to economic hardship? 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Shelter, Transitional Housing or Awaiting Foster Care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Unsheltered: living in a car, park, RV, or on the street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Doubled up: Living with a friend, relative, or someone else, weekly hotel or motel)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endParaRPr sz="1400" b="0" i="0" u="none" strike="noStrike" cap="none">
              <a:solidFill>
                <a:srgbClr val="6D6E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Font typeface="Arial"/>
              <a:buNone/>
            </a:pPr>
            <a:r>
              <a:rPr lang="en" sz="1800" b="0" i="1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Registration form is located on the </a:t>
            </a:r>
            <a:r>
              <a:rPr lang="en" sz="18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www.banv.org</a:t>
            </a:r>
            <a:r>
              <a:rPr lang="en" sz="1800" b="0" i="1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 website.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/>
        </p:nvSpPr>
        <p:spPr>
          <a:xfrm>
            <a:off x="231600" y="279850"/>
            <a:ext cx="69771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Student Success Plan Consult</a:t>
            </a: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73700" y="1389625"/>
            <a:ext cx="8646600" cy="3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Questions the social workers ask during the first meeting with a student (before enrollment; completed in a Google Form): </a:t>
            </a:r>
            <a:endParaRPr sz="15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Attendance History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Behavior History: Expulsions/Suspensions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Criminal History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Outside of school Commitments and Challenges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Housing (McKinney Vento Status)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Foster Care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Community Agencies and Social Services: therapy provider, psychiatric, DFS, etc.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Pregnant and Parenting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Metal Health Information (diagnosis, prior hospitalizations, medications, service providers, suicide attempts and ideations).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Technology Needs (Chromebook and WiFi)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504 and IEP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Why did they choose Beacon. Access to transportation for school.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Anything else that the school social worker can help with.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v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1020</Words>
  <Application>Microsoft Office PowerPoint</Application>
  <PresentationFormat>On-screen Show (16:9)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Roboto</vt:lpstr>
      <vt:lpstr>Arial</vt:lpstr>
      <vt:lpstr>banv_template</vt:lpstr>
      <vt:lpstr>3_Office Theme</vt:lpstr>
      <vt:lpstr>4_Office Theme</vt:lpstr>
      <vt:lpstr>5_Office Theme</vt:lpstr>
      <vt:lpstr>2_Office Theme</vt:lpstr>
      <vt:lpstr>Addressing Equity:  Build an Accepting School Culture </vt:lpstr>
      <vt:lpstr>Staff Recruitment Efforts</vt:lpstr>
      <vt:lpstr>Student Recruitment Efforts</vt:lpstr>
      <vt:lpstr>Create Positive School Culture</vt:lpstr>
      <vt:lpstr>Community Partners</vt:lpstr>
      <vt:lpstr>Early Identification of At-Risk Students During the Enrollment Process</vt:lpstr>
      <vt:lpstr>PowerPoint Presentation</vt:lpstr>
      <vt:lpstr>Student Application </vt:lpstr>
      <vt:lpstr>PowerPoint Presentation</vt:lpstr>
      <vt:lpstr>Student Success Plans </vt:lpstr>
      <vt:lpstr>Student Needs Assessment </vt:lpstr>
      <vt:lpstr>Overcoming Barriers:  </vt:lpstr>
      <vt:lpstr>Early Warning Indicators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Equity:  Build an Accepting School Culture </dc:title>
  <dc:creator>Tambre Tondryk</dc:creator>
  <cp:lastModifiedBy>Tambre Tondryk</cp:lastModifiedBy>
  <cp:revision>2</cp:revision>
  <dcterms:modified xsi:type="dcterms:W3CDTF">2020-09-30T23:13:34Z</dcterms:modified>
</cp:coreProperties>
</file>